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 MT"/>
        <a:ea typeface="Gill Sans MT"/>
        <a:cs typeface="Gill Sans MT"/>
        <a:sym typeface="Gill Sans M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1AEA57-D2A4-4416-BAA2-E1B7993EF5C3}" v="12" dt="2020-10-09T19:08:32.87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5CB"/>
          </a:solidFill>
        </a:fill>
      </a:tcStyle>
    </a:wholeTbl>
    <a:band2H>
      <a:tcTxStyle/>
      <a:tcStyle>
        <a:tcBdr/>
        <a:fill>
          <a:solidFill>
            <a:srgbClr val="F0F3E7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BDBCA"/>
          </a:solidFill>
        </a:fill>
      </a:tcStyle>
    </a:wholeTbl>
    <a:band2H>
      <a:tcTxStyle/>
      <a:tcStyle>
        <a:tcBdr/>
        <a:fill>
          <a:solidFill>
            <a:srgbClr val="FDEEE6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CFCB"/>
          </a:solidFill>
        </a:fill>
      </a:tcStyle>
    </a:wholeTbl>
    <a:band2H>
      <a:tcTxStyle/>
      <a:tcStyle>
        <a:tcBdr/>
        <a:fill>
          <a:solidFill>
            <a:srgbClr val="F9E9E7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9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Loughran" userId="9fee11ce4011462f" providerId="Windows Live" clId="Web-{291AEA57-D2A4-4416-BAA2-E1B7993EF5C3}"/>
    <pc:docChg chg="modSld">
      <pc:chgData name="Jennifer Loughran" userId="9fee11ce4011462f" providerId="Windows Live" clId="Web-{291AEA57-D2A4-4416-BAA2-E1B7993EF5C3}" dt="2020-10-09T19:08:32.874" v="11" actId="20577"/>
      <pc:docMkLst>
        <pc:docMk/>
      </pc:docMkLst>
      <pc:sldChg chg="modSp">
        <pc:chgData name="Jennifer Loughran" userId="9fee11ce4011462f" providerId="Windows Live" clId="Web-{291AEA57-D2A4-4416-BAA2-E1B7993EF5C3}" dt="2020-10-09T19:08:32.874" v="10" actId="20577"/>
        <pc:sldMkLst>
          <pc:docMk/>
          <pc:sldMk cId="0" sldId="276"/>
        </pc:sldMkLst>
        <pc:spChg chg="mod">
          <ac:chgData name="Jennifer Loughran" userId="9fee11ce4011462f" providerId="Windows Live" clId="Web-{291AEA57-D2A4-4416-BAA2-E1B7993EF5C3}" dt="2020-10-09T19:08:32.874" v="10" actId="20577"/>
          <ac:spMkLst>
            <pc:docMk/>
            <pc:sldMk cId="0" sldId="276"/>
            <ac:spMk id="24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600200" y="2386744"/>
            <a:ext cx="8991600" cy="1645921"/>
          </a:xfrm>
          <a:prstGeom prst="rect">
            <a:avLst/>
          </a:prstGeom>
          <a:ln w="38100"/>
        </p:spPr>
        <p:txBody>
          <a:bodyPr/>
          <a:lstStyle>
            <a:lvl1pPr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95194" y="4352544"/>
            <a:ext cx="6801612" cy="1239895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1pPr>
            <a:lvl2pPr marL="0" indent="45720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2pPr>
            <a:lvl3pPr marL="0" indent="91440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3pPr>
            <a:lvl4pPr marL="0" indent="137160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4pPr>
            <a:lvl5pPr marL="0" indent="182880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1" cy="763601"/>
          </a:xfrm>
          <a:prstGeom prst="rect">
            <a:avLst/>
          </a:prstGeom>
        </p:spPr>
        <p:txBody>
          <a:bodyPr lIns="91424" tIns="91424" rIns="91424" bIns="91424" anchor="t"/>
          <a:lstStyle/>
          <a:p>
            <a:r>
              <a:t>Title Text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1" cy="4555200"/>
          </a:xfrm>
          <a:prstGeom prst="rect">
            <a:avLst/>
          </a:prstGeom>
        </p:spPr>
        <p:txBody>
          <a:bodyPr lIns="91424" tIns="91424" rIns="91424" bIns="91424"/>
          <a:lstStyle>
            <a:lvl1pPr>
              <a:spcBef>
                <a:spcPts val="0"/>
              </a:spcBef>
            </a:lvl1pPr>
            <a:lvl2pPr>
              <a:spcBef>
                <a:spcPts val="0"/>
              </a:spcBef>
            </a:lvl2pPr>
            <a:lvl3pPr>
              <a:spcBef>
                <a:spcPts val="0"/>
              </a:spcBef>
            </a:lvl3pPr>
            <a:lvl4pPr>
              <a:spcBef>
                <a:spcPts val="0"/>
              </a:spcBef>
            </a:lvl4pPr>
            <a:lvl5pPr>
              <a:spcBef>
                <a:spcPts val="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96611" y="6306047"/>
            <a:ext cx="731601" cy="347951"/>
          </a:xfrm>
          <a:prstGeom prst="rect">
            <a:avLst/>
          </a:prstGeom>
        </p:spPr>
        <p:txBody>
          <a:bodyPr lIns="91424" tIns="91424" rIns="91424" bIns="91424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730" cy="118872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" name="Body Level One…"/>
          <p:cNvSpPr txBox="1">
            <a:spLocks noGrp="1"/>
          </p:cNvSpPr>
          <p:nvPr>
            <p:ph type="body" idx="1"/>
          </p:nvPr>
        </p:nvSpPr>
        <p:spPr>
          <a:xfrm>
            <a:off x="913773" y="2367092"/>
            <a:ext cx="10363828" cy="342410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730" cy="118872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231135" y="2638044"/>
            <a:ext cx="7729730" cy="310198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Line Line" descr="Line L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894" y="3577999"/>
            <a:ext cx="4208134" cy="44903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Image"/>
          <p:cNvSpPr>
            <a:spLocks noGrp="1"/>
          </p:cNvSpPr>
          <p:nvPr>
            <p:ph type="pic" idx="21"/>
          </p:nvPr>
        </p:nvSpPr>
        <p:spPr>
          <a:xfrm>
            <a:off x="6115050" y="-495300"/>
            <a:ext cx="5651500" cy="829701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3" name="Title Text"/>
          <p:cNvSpPr txBox="1">
            <a:spLocks noGrp="1"/>
          </p:cNvSpPr>
          <p:nvPr>
            <p:ph type="title"/>
          </p:nvPr>
        </p:nvSpPr>
        <p:spPr>
          <a:xfrm>
            <a:off x="717550" y="546100"/>
            <a:ext cx="5232400" cy="2882900"/>
          </a:xfrm>
          <a:prstGeom prst="rect">
            <a:avLst/>
          </a:prstGeom>
          <a:noFill/>
          <a:ln w="12700" cap="flat">
            <a:noFill/>
            <a:miter lim="400000"/>
          </a:ln>
        </p:spPr>
        <p:txBody>
          <a:bodyPr lIns="25400" tIns="25400" rIns="25400" bIns="25400" anchor="b"/>
          <a:lstStyle>
            <a:lvl1pPr defTabSz="412750">
              <a:lnSpc>
                <a:spcPct val="100000"/>
              </a:lnSpc>
              <a:defRPr sz="3200" b="1" cap="none" spc="-95">
                <a:solidFill>
                  <a:srgbClr val="EEEEEE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1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17550" y="3778250"/>
            <a:ext cx="5232400" cy="2546350"/>
          </a:xfrm>
          <a:prstGeom prst="rect">
            <a:avLst/>
          </a:prstGeom>
          <a:ln w="3175"/>
        </p:spPr>
        <p:txBody>
          <a:bodyPr lIns="25400" tIns="25400" rIns="25400" bIns="25400"/>
          <a:lstStyle>
            <a:lvl1pPr marL="0" indent="0" algn="ctr" defTabSz="412750">
              <a:spcBef>
                <a:spcPts val="0"/>
              </a:spcBef>
              <a:buClrTx/>
              <a:buSzTx/>
              <a:buFontTx/>
              <a:buNone/>
              <a:defRPr sz="160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algn="ctr" defTabSz="412750">
              <a:spcBef>
                <a:spcPts val="0"/>
              </a:spcBef>
              <a:buClrTx/>
              <a:buSzTx/>
              <a:buFontTx/>
              <a:buNone/>
              <a:defRPr sz="160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algn="ctr" defTabSz="412750">
              <a:spcBef>
                <a:spcPts val="0"/>
              </a:spcBef>
              <a:buClrTx/>
              <a:buSzTx/>
              <a:buFontTx/>
              <a:buNone/>
              <a:defRPr sz="160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algn="ctr" defTabSz="412750">
              <a:spcBef>
                <a:spcPts val="0"/>
              </a:spcBef>
              <a:buClrTx/>
              <a:buSzTx/>
              <a:buFontTx/>
              <a:buNone/>
              <a:defRPr sz="160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algn="ctr" defTabSz="412750">
              <a:spcBef>
                <a:spcPts val="0"/>
              </a:spcBef>
              <a:buClrTx/>
              <a:buSzTx/>
              <a:buFontTx/>
              <a:buNone/>
              <a:defRPr sz="160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0761" y="6337300"/>
            <a:ext cx="258573" cy="245466"/>
          </a:xfrm>
          <a:prstGeom prst="rect">
            <a:avLst/>
          </a:prstGeom>
          <a:noFill/>
        </p:spPr>
        <p:txBody>
          <a:bodyPr wrap="none" lIns="25400" tIns="25400" rIns="25400" bIns="25400" anchor="t"/>
          <a:lstStyle>
            <a:lvl1pPr defTabSz="412750">
              <a:defRPr sz="1200" b="1">
                <a:solidFill>
                  <a:srgbClr val="F1F1F1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Line Line" descr="Line L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53" y="1926999"/>
            <a:ext cx="10203942" cy="44903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Image"/>
          <p:cNvSpPr>
            <a:spLocks noGrp="1"/>
          </p:cNvSpPr>
          <p:nvPr>
            <p:ph type="pic" idx="21"/>
          </p:nvPr>
        </p:nvSpPr>
        <p:spPr>
          <a:xfrm>
            <a:off x="1194224" y="482600"/>
            <a:ext cx="4984198" cy="731733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1187450" y="488950"/>
            <a:ext cx="9810750" cy="1339850"/>
          </a:xfrm>
          <a:prstGeom prst="rect">
            <a:avLst/>
          </a:prstGeom>
          <a:noFill/>
          <a:ln w="12700" cap="flat">
            <a:noFill/>
            <a:miter lim="400000"/>
          </a:ln>
        </p:spPr>
        <p:txBody>
          <a:bodyPr lIns="25400" tIns="25400" rIns="25400" bIns="25400"/>
          <a:lstStyle>
            <a:lvl1pPr defTabSz="412750">
              <a:lnSpc>
                <a:spcPct val="100000"/>
              </a:lnSpc>
              <a:defRPr sz="3200" b="1" cap="none" spc="-95">
                <a:solidFill>
                  <a:srgbClr val="EEEEEE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50050" y="2349500"/>
            <a:ext cx="4527550" cy="3784600"/>
          </a:xfrm>
          <a:prstGeom prst="rect">
            <a:avLst/>
          </a:prstGeom>
        </p:spPr>
        <p:txBody>
          <a:bodyPr lIns="25400" tIns="25400" rIns="25400" bIns="25400" anchor="ctr"/>
          <a:lstStyle>
            <a:lvl1pPr marL="317500" indent="-317500" defTabSz="412750">
              <a:spcBef>
                <a:spcPts val="2100"/>
              </a:spcBef>
              <a:buClrTx/>
              <a:buSzPct val="65000"/>
              <a:buFontTx/>
              <a:buBlip>
                <a:blip r:embed="rId4"/>
              </a:buBlip>
              <a:defRPr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952500" indent="-317500" defTabSz="412750">
              <a:spcBef>
                <a:spcPts val="2100"/>
              </a:spcBef>
              <a:buClrTx/>
              <a:buSzPct val="65000"/>
              <a:buFontTx/>
              <a:buBlip>
                <a:blip r:embed="rId4"/>
              </a:buBlip>
              <a:defRPr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1587500" indent="-317500" defTabSz="412750">
              <a:spcBef>
                <a:spcPts val="2100"/>
              </a:spcBef>
              <a:buClrTx/>
              <a:buSzPct val="65000"/>
              <a:buFontTx/>
              <a:buBlip>
                <a:blip r:embed="rId4"/>
              </a:buBlip>
              <a:defRPr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2222500" indent="-317500" defTabSz="412750">
              <a:spcBef>
                <a:spcPts val="2100"/>
              </a:spcBef>
              <a:buClrTx/>
              <a:buSzPct val="65000"/>
              <a:buFontTx/>
              <a:buBlip>
                <a:blip r:embed="rId4"/>
              </a:buBlip>
              <a:defRPr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2857500" indent="-317500" defTabSz="412750">
              <a:spcBef>
                <a:spcPts val="2100"/>
              </a:spcBef>
              <a:buClrTx/>
              <a:buSzPct val="65000"/>
              <a:buFontTx/>
              <a:buBlip>
                <a:blip r:embed="rId4"/>
              </a:buBlip>
              <a:defRPr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0761" y="6337300"/>
            <a:ext cx="258573" cy="245466"/>
          </a:xfrm>
          <a:prstGeom prst="rect">
            <a:avLst/>
          </a:prstGeom>
          <a:noFill/>
          <a:ln w="3175"/>
        </p:spPr>
        <p:txBody>
          <a:bodyPr wrap="none" lIns="25400" tIns="25400" rIns="25400" bIns="25400" anchor="t"/>
          <a:lstStyle>
            <a:lvl1pPr defTabSz="412750">
              <a:defRPr sz="1200" b="1">
                <a:solidFill>
                  <a:srgbClr val="F1F1F1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1600200" y="2386744"/>
            <a:ext cx="8991600" cy="1645921"/>
          </a:xfrm>
          <a:prstGeom prst="rect">
            <a:avLst/>
          </a:prstGeom>
          <a:ln w="38100"/>
        </p:spPr>
        <p:txBody>
          <a:bodyPr/>
          <a:lstStyle>
            <a:lvl1pPr>
              <a:defRPr sz="3800"/>
            </a:lvl1pPr>
          </a:lstStyle>
          <a:p>
            <a:r>
              <a:t>Title Text</a:t>
            </a:r>
          </a:p>
        </p:txBody>
      </p:sp>
      <p:sp>
        <p:nvSpPr>
          <p:cNvPr id="1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95194" y="4352544"/>
            <a:ext cx="6801612" cy="1239895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1pPr>
            <a:lvl2pPr marL="0" indent="45720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2pPr>
            <a:lvl3pPr marL="0" indent="91440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3pPr>
            <a:lvl4pPr marL="0" indent="137160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4pPr>
            <a:lvl5pPr marL="0" indent="182880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Line Line" descr="Line L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53" y="1926999"/>
            <a:ext cx="10203942" cy="44903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1187450" y="488950"/>
            <a:ext cx="9810750" cy="1339850"/>
          </a:xfrm>
          <a:prstGeom prst="rect">
            <a:avLst/>
          </a:prstGeom>
          <a:noFill/>
          <a:ln w="12700" cap="flat">
            <a:noFill/>
            <a:miter lim="400000"/>
          </a:ln>
        </p:spPr>
        <p:txBody>
          <a:bodyPr lIns="25400" tIns="25400" rIns="25400" bIns="25400"/>
          <a:lstStyle>
            <a:lvl1pPr defTabSz="412750">
              <a:lnSpc>
                <a:spcPct val="100000"/>
              </a:lnSpc>
              <a:defRPr sz="3200" b="1" cap="none" spc="-95">
                <a:solidFill>
                  <a:srgbClr val="EEEEEE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idx="1"/>
          </p:nvPr>
        </p:nvSpPr>
        <p:spPr>
          <a:xfrm>
            <a:off x="1187450" y="2292350"/>
            <a:ext cx="9810750" cy="4019550"/>
          </a:xfrm>
          <a:prstGeom prst="rect">
            <a:avLst/>
          </a:prstGeom>
          <a:ln w="3175"/>
        </p:spPr>
        <p:txBody>
          <a:bodyPr lIns="25400" tIns="25400" rIns="25400" bIns="25400" anchor="ctr"/>
          <a:lstStyle>
            <a:lvl1pPr marL="388730" indent="-388730" defTabSz="412750">
              <a:spcBef>
                <a:spcPts val="2900"/>
              </a:spcBef>
              <a:buClrTx/>
              <a:buSzPct val="65000"/>
              <a:buFontTx/>
              <a:buBlip>
                <a:blip r:embed="rId4"/>
              </a:buBlip>
              <a:defRPr sz="220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1201530" indent="-388730" defTabSz="412750">
              <a:spcBef>
                <a:spcPts val="2900"/>
              </a:spcBef>
              <a:buClrTx/>
              <a:buSzPct val="65000"/>
              <a:buFontTx/>
              <a:buBlip>
                <a:blip r:embed="rId4"/>
              </a:buBlip>
              <a:defRPr sz="220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2014330" indent="-388730" defTabSz="412750">
              <a:spcBef>
                <a:spcPts val="2900"/>
              </a:spcBef>
              <a:buClrTx/>
              <a:buSzPct val="65000"/>
              <a:buFontTx/>
              <a:buBlip>
                <a:blip r:embed="rId4"/>
              </a:buBlip>
              <a:defRPr sz="220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2827130" indent="-388730" defTabSz="412750">
              <a:spcBef>
                <a:spcPts val="2900"/>
              </a:spcBef>
              <a:buClrTx/>
              <a:buSzPct val="65000"/>
              <a:buFontTx/>
              <a:buBlip>
                <a:blip r:embed="rId4"/>
              </a:buBlip>
              <a:defRPr sz="220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3639930" indent="-388730" defTabSz="412750">
              <a:spcBef>
                <a:spcPts val="2900"/>
              </a:spcBef>
              <a:buClrTx/>
              <a:buSzPct val="65000"/>
              <a:buFontTx/>
              <a:buBlip>
                <a:blip r:embed="rId4"/>
              </a:buBlip>
              <a:defRPr sz="220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0761" y="6337300"/>
            <a:ext cx="258573" cy="245466"/>
          </a:xfrm>
          <a:prstGeom prst="rect">
            <a:avLst/>
          </a:prstGeom>
          <a:noFill/>
          <a:ln w="3175"/>
        </p:spPr>
        <p:txBody>
          <a:bodyPr wrap="none" lIns="25400" tIns="25400" rIns="25400" bIns="25400" anchor="t"/>
          <a:lstStyle>
            <a:lvl1pPr defTabSz="412750">
              <a:defRPr sz="1200" b="1">
                <a:solidFill>
                  <a:srgbClr val="F1F1F1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730" cy="118872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231135" y="2638044"/>
            <a:ext cx="7729730" cy="310198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1600200" y="2386744"/>
            <a:ext cx="8991600" cy="1645921"/>
          </a:xfrm>
          <a:prstGeom prst="rect">
            <a:avLst/>
          </a:prstGeom>
          <a:ln w="38100"/>
        </p:spPr>
        <p:txBody>
          <a:bodyPr/>
          <a:lstStyle>
            <a:lvl1pPr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95194" y="4352464"/>
            <a:ext cx="6801612" cy="1265083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1pPr>
            <a:lvl2pPr marL="0" indent="45720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2pPr>
            <a:lvl3pPr marL="0" indent="91440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3pPr>
            <a:lvl4pPr marL="0" indent="137160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4pPr>
            <a:lvl5pPr marL="0" indent="182880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730" cy="118872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81911" y="2638044"/>
            <a:ext cx="4271773" cy="310198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83436" y="2313433"/>
            <a:ext cx="4270248" cy="704088"/>
          </a:xfrm>
          <a:prstGeom prst="rect">
            <a:avLst/>
          </a:prstGeom>
        </p:spPr>
        <p:txBody>
          <a:bodyPr anchor="b"/>
          <a:lstStyle>
            <a:lvl1pPr marL="0" indent="0" algn="ctr">
              <a:buClrTx/>
              <a:buSzTx/>
              <a:buFontTx/>
              <a:buNone/>
              <a:defRPr sz="1900" cap="all" spc="100">
                <a:solidFill>
                  <a:schemeClr val="accent2"/>
                </a:solidFill>
              </a:defRPr>
            </a:lvl1pPr>
            <a:lvl2pPr marL="0" indent="457200" algn="ctr">
              <a:buClrTx/>
              <a:buSzTx/>
              <a:buFontTx/>
              <a:buNone/>
              <a:defRPr sz="1900" cap="all" spc="100">
                <a:solidFill>
                  <a:schemeClr val="accent2"/>
                </a:solidFill>
              </a:defRPr>
            </a:lvl2pPr>
            <a:lvl3pPr marL="0" indent="914400" algn="ctr">
              <a:buClrTx/>
              <a:buSzTx/>
              <a:buFontTx/>
              <a:buNone/>
              <a:defRPr sz="1900" cap="all" spc="100">
                <a:solidFill>
                  <a:schemeClr val="accent2"/>
                </a:solidFill>
              </a:defRPr>
            </a:lvl3pPr>
            <a:lvl4pPr marL="0" indent="1371600" algn="ctr">
              <a:buClrTx/>
              <a:buSzTx/>
              <a:buFontTx/>
              <a:buNone/>
              <a:defRPr sz="1900" cap="all" spc="100">
                <a:solidFill>
                  <a:schemeClr val="accent2"/>
                </a:solidFill>
              </a:defRPr>
            </a:lvl4pPr>
            <a:lvl5pPr marL="0" indent="1828800" algn="ctr">
              <a:buClrTx/>
              <a:buSzTx/>
              <a:buFontTx/>
              <a:buNone/>
              <a:defRPr sz="1900" cap="all" spc="100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338315" y="2313433"/>
            <a:ext cx="4270249" cy="704088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buClrTx/>
              <a:buSzTx/>
              <a:buFontTx/>
              <a:buNone/>
              <a:defRPr sz="1900" cap="all" spc="100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730" cy="118872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730" cy="118872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804672" y="2243827"/>
            <a:ext cx="4486656" cy="1141498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36080" y="804672"/>
            <a:ext cx="4815841" cy="5248656"/>
          </a:xfrm>
          <a:prstGeom prst="rect">
            <a:avLst/>
          </a:prstGeom>
        </p:spPr>
        <p:txBody>
          <a:bodyPr/>
          <a:lstStyle>
            <a:lvl1pPr>
              <a:defRPr sz="1900">
                <a:solidFill>
                  <a:srgbClr val="000000"/>
                </a:solidFill>
              </a:defRPr>
            </a:lvl1pPr>
            <a:lvl2pPr marL="500062" indent="-271462">
              <a:defRPr sz="1900">
                <a:solidFill>
                  <a:srgbClr val="000000"/>
                </a:solidFill>
              </a:defRPr>
            </a:lvl2pPr>
            <a:lvl3pPr marL="728662" indent="-271462">
              <a:defRPr sz="1900">
                <a:solidFill>
                  <a:srgbClr val="000000"/>
                </a:solidFill>
              </a:defRPr>
            </a:lvl3pPr>
            <a:lvl4pPr marL="957262" indent="-271462">
              <a:defRPr sz="1900">
                <a:solidFill>
                  <a:srgbClr val="000000"/>
                </a:solidFill>
              </a:defRPr>
            </a:lvl4pPr>
            <a:lvl5pPr marL="1185862" indent="-271462">
              <a:defRPr sz="1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115567" y="3549917"/>
            <a:ext cx="3794761" cy="2194037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17"/>
          <p:cNvSpPr/>
          <p:nvPr/>
        </p:nvSpPr>
        <p:spPr>
          <a:xfrm>
            <a:off x="-1" y="0"/>
            <a:ext cx="6096001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xfrm>
            <a:off x="808522" y="2243827"/>
            <a:ext cx="4495000" cy="1134642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5" name="Picture Placeholder 2"/>
          <p:cNvSpPr>
            <a:spLocks noGrp="1"/>
          </p:cNvSpPr>
          <p:nvPr>
            <p:ph type="pic" idx="21"/>
          </p:nvPr>
        </p:nvSpPr>
        <p:spPr>
          <a:xfrm>
            <a:off x="6095998" y="0"/>
            <a:ext cx="6102098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15567" y="3549917"/>
            <a:ext cx="3794761" cy="219403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1pPr>
            <a:lvl2pPr marL="0" indent="457200" algn="ctr"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2pPr>
            <a:lvl3pPr marL="0" indent="914400" algn="ctr"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3pPr>
            <a:lvl4pPr marL="0" indent="1371600" algn="ctr"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4pPr>
            <a:lvl5pPr marL="0" indent="1828800" algn="ctr"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82879" tIns="182879" rIns="182879" bIns="18287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758922" y="6299961"/>
            <a:ext cx="365761" cy="201677"/>
          </a:xfrm>
          <a:prstGeom prst="rect">
            <a:avLst/>
          </a:prstGeom>
          <a:solidFill>
            <a:srgbClr val="1D1D1D">
              <a:alpha val="70000"/>
            </a:srgbClr>
          </a:solidFill>
          <a:ln w="12700">
            <a:miter lim="400000"/>
          </a:ln>
        </p:spPr>
        <p:txBody>
          <a:bodyPr lIns="18288" tIns="18288" rIns="18288" bIns="18288" anchor="ctr">
            <a:spAutoFit/>
          </a:bodyPr>
          <a:lstStyle>
            <a:lvl1pPr algn="ctr">
              <a:defRPr sz="11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9pPr>
    </p:titleStyle>
    <p:bodyStyle>
      <a:lvl1pPr marL="228600" marR="0" indent="-228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1pPr>
      <a:lvl2pPr marL="485775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2pPr>
      <a:lvl3pPr marL="714375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3pPr>
      <a:lvl4pPr marL="942975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4pPr>
      <a:lvl5pPr marL="1171575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5pPr>
      <a:lvl6pPr marL="1341437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6pPr>
      <a:lvl7pPr marL="1512887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7pPr>
      <a:lvl8pPr marL="1685925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8pPr>
      <a:lvl9pPr marL="1911350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1pPr>
      <a:lvl2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2pPr>
      <a:lvl3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3pPr>
      <a:lvl4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4pPr>
      <a:lvl5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5pPr>
      <a:lvl6pPr marL="0" marR="0" indent="2286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6pPr>
      <a:lvl7pPr marL="0" marR="0" indent="2743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7pPr>
      <a:lvl8pPr marL="0" marR="0" indent="3200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8pPr>
      <a:lvl9pPr marL="0" marR="0" indent="3657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465833512?utm_source=email&amp;utm_medium=vimeo-cliptranscode-201504&amp;utm_campaign=29220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1"/>
          <p:cNvSpPr txBox="1">
            <a:spLocks noGrp="1"/>
          </p:cNvSpPr>
          <p:nvPr>
            <p:ph type="ctrTitle"/>
          </p:nvPr>
        </p:nvSpPr>
        <p:spPr>
          <a:xfrm>
            <a:off x="0" y="2212374"/>
            <a:ext cx="12192000" cy="222582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182880">
              <a:lnSpc>
                <a:spcPct val="100000"/>
              </a:lnSpc>
              <a:defRPr sz="116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  <a:p>
            <a:pPr defTabSz="182880">
              <a:lnSpc>
                <a:spcPct val="100000"/>
              </a:lnSpc>
              <a:defRPr sz="116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3280" b="1" dirty="0" err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Shubael</a:t>
            </a:r>
            <a:r>
              <a:rPr sz="3280" b="1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 Pond </a:t>
            </a:r>
            <a:br>
              <a:rPr sz="3280" b="1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3280" b="1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Innovative and Alternative</a:t>
            </a:r>
            <a:br>
              <a:rPr sz="3280" b="1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sz="3280" b="1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Septic System Project</a:t>
            </a:r>
            <a:br>
              <a:rPr sz="3280" b="1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sz="800" b="1" dirty="0">
                <a:latin typeface="Arial"/>
                <a:ea typeface="Arial"/>
                <a:cs typeface="Arial"/>
                <a:sym typeface="Arial"/>
              </a:rPr>
            </a:br>
            <a:br>
              <a:rPr sz="2360" dirty="0"/>
            </a:br>
            <a:endParaRPr sz="2360" dirty="0"/>
          </a:p>
        </p:txBody>
      </p:sp>
      <p:sp>
        <p:nvSpPr>
          <p:cNvPr id="165" name="TextBox 2"/>
          <p:cNvSpPr txBox="1"/>
          <p:nvPr/>
        </p:nvSpPr>
        <p:spPr>
          <a:xfrm>
            <a:off x="183051" y="4811798"/>
            <a:ext cx="12100561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>
                <a:solidFill>
                  <a:srgbClr val="FFFFFF"/>
                </a:solidFill>
              </a:defRPr>
            </a:pPr>
            <a:r>
              <a:t>Meeting with Shubael Pond Leadership</a:t>
            </a:r>
          </a:p>
          <a:p>
            <a:pPr algn="ctr">
              <a:defRPr sz="3200">
                <a:solidFill>
                  <a:srgbClr val="FFFFFF"/>
                </a:solidFill>
              </a:defRPr>
            </a:pPr>
            <a:r>
              <a:t>October 8, 2020</a:t>
            </a:r>
          </a:p>
        </p:txBody>
      </p:sp>
      <p:pic>
        <p:nvPicPr>
          <p:cNvPr id="166" name="image30.jpeg" descr="image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016" y="87621"/>
            <a:ext cx="3619968" cy="17511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hubael_WT_T_results_simple_2.png" descr="Shubael_WT_T_results_simple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505" y="360458"/>
            <a:ext cx="5073791" cy="6137084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Actual Flow and Temperatures"/>
          <p:cNvSpPr txBox="1"/>
          <p:nvPr/>
        </p:nvSpPr>
        <p:spPr>
          <a:xfrm>
            <a:off x="6589391" y="747441"/>
            <a:ext cx="249276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2600"/>
                </a:solidFill>
              </a:defRPr>
            </a:lvl1pPr>
          </a:lstStyle>
          <a:p>
            <a:r>
              <a:t>Actual Flow and Temperatures</a:t>
            </a:r>
          </a:p>
        </p:txBody>
      </p:sp>
      <p:pic>
        <p:nvPicPr>
          <p:cNvPr id="213" name="Screen Shot 2020-10-08 at 6.50.44 AM.png" descr="Screen Shot 2020-10-08 at 6.50.4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28" y="384725"/>
            <a:ext cx="5073791" cy="608855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Expected Flow"/>
          <p:cNvSpPr txBox="1"/>
          <p:nvPr/>
        </p:nvSpPr>
        <p:spPr>
          <a:xfrm>
            <a:off x="856906" y="868091"/>
            <a:ext cx="2492764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FF2600"/>
                </a:solidFill>
              </a:defRPr>
            </a:lvl1pPr>
          </a:lstStyle>
          <a:p>
            <a:r>
              <a:t>Expected Flow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Title 1"/>
          <p:cNvGrpSpPr/>
          <p:nvPr/>
        </p:nvGrpSpPr>
        <p:grpSpPr>
          <a:xfrm>
            <a:off x="1111827" y="289596"/>
            <a:ext cx="10196946" cy="1188721"/>
            <a:chOff x="0" y="0"/>
            <a:chExt cx="10196945" cy="1188719"/>
          </a:xfrm>
        </p:grpSpPr>
        <p:sp>
          <p:nvSpPr>
            <p:cNvPr id="216" name="Rectangle"/>
            <p:cNvSpPr/>
            <p:nvPr/>
          </p:nvSpPr>
          <p:spPr>
            <a:xfrm>
              <a:off x="0" y="0"/>
              <a:ext cx="10196946" cy="1188720"/>
            </a:xfrm>
            <a:prstGeom prst="rect">
              <a:avLst/>
            </a:prstGeom>
            <a:solidFill>
              <a:srgbClr val="FFFFFF"/>
            </a:solidFill>
            <a:ln w="31750" cap="sq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90000"/>
                </a:lnSpc>
                <a:defRPr sz="2800" cap="all" spc="200">
                  <a:solidFill>
                    <a:srgbClr val="262626"/>
                  </a:solidFill>
                </a:defRPr>
              </a:pPr>
              <a:endParaRPr/>
            </a:p>
          </p:txBody>
        </p:sp>
        <p:sp>
          <p:nvSpPr>
            <p:cNvPr id="217" name="Several Phases  Proof of Performance"/>
            <p:cNvSpPr/>
            <p:nvPr/>
          </p:nvSpPr>
          <p:spPr>
            <a:xfrm>
              <a:off x="15875" y="594359"/>
              <a:ext cx="1016519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82879" tIns="182879" rIns="182879" bIns="182879" numCol="1" anchor="ctr">
              <a:spAutoFit/>
            </a:bodyPr>
            <a:lstStyle/>
            <a:p>
              <a:pPr algn="ctr" defTabSz="914400">
                <a:lnSpc>
                  <a:spcPct val="90000"/>
                </a:lnSpc>
                <a:defRPr sz="2600" cap="all" spc="144">
                  <a:solidFill>
                    <a:srgbClr val="262626"/>
                  </a:solidFill>
                </a:defRPr>
              </a:pPr>
              <a:r>
                <a:t>Several Phases </a:t>
              </a:r>
              <a:br/>
              <a:r>
                <a:t>Proof of Performance</a:t>
              </a:r>
            </a:p>
          </p:txBody>
        </p:sp>
      </p:grpSp>
      <p:pic>
        <p:nvPicPr>
          <p:cNvPr id="219" name="Screen Shot 2020-10-06 at 11.42.49 AM.png" descr="Screen Shot 2020-10-06 at 11.42.4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909" y="1628011"/>
            <a:ext cx="6469774" cy="4893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One powerful potential solution is  Innovative &amp; Alternative Septics Systems"/>
          <p:cNvSpPr txBox="1"/>
          <p:nvPr/>
        </p:nvSpPr>
        <p:spPr>
          <a:xfrm>
            <a:off x="2171741" y="428082"/>
            <a:ext cx="8214321" cy="1212802"/>
          </a:xfrm>
          <a:prstGeom prst="rect">
            <a:avLst/>
          </a:prstGeom>
          <a:solidFill>
            <a:srgbClr val="FFFFFF"/>
          </a:solidFill>
          <a:ln w="41275">
            <a:solidFill>
              <a:srgbClr val="40404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defTabSz="411479">
              <a:spcBef>
                <a:spcPts val="400"/>
              </a:spcBef>
              <a:defRPr sz="1125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411479">
              <a:spcBef>
                <a:spcPts val="400"/>
              </a:spcBef>
              <a:defRPr sz="3015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One powerful potential solution is </a:t>
            </a:r>
            <a:br/>
            <a:r>
              <a:t>Innovative &amp; Alternative Septics Systems</a:t>
            </a:r>
          </a:p>
        </p:txBody>
      </p:sp>
      <p:sp>
        <p:nvSpPr>
          <p:cNvPr id="222" name="Content Placeholder 2"/>
          <p:cNvSpPr txBox="1"/>
          <p:nvPr/>
        </p:nvSpPr>
        <p:spPr>
          <a:xfrm>
            <a:off x="315843" y="1827575"/>
            <a:ext cx="5760970" cy="4329503"/>
          </a:xfrm>
          <a:prstGeom prst="rect">
            <a:avLst/>
          </a:prstGeom>
          <a:solidFill>
            <a:srgbClr val="FFFFFF"/>
          </a:solidFill>
          <a:ln w="41275">
            <a:solidFill>
              <a:srgbClr val="40404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32008" indent="-232008" defTabSz="813816">
              <a:spcBef>
                <a:spcPts val="800"/>
              </a:spcBef>
              <a:buSzPct val="100000"/>
              <a:buChar char="•"/>
              <a:defRPr sz="2225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813816">
              <a:spcBef>
                <a:spcPts val="800"/>
              </a:spcBef>
              <a:defRPr sz="2670" b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Desirable Characteristics</a:t>
            </a:r>
          </a:p>
          <a:p>
            <a:pPr defTabSz="813816">
              <a:spcBef>
                <a:spcPts val="800"/>
              </a:spcBef>
              <a:defRPr sz="1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571098" lvl="1" indent="-232008" defTabSz="813816">
              <a:spcBef>
                <a:spcPts val="800"/>
              </a:spcBef>
              <a:buSzPct val="100000"/>
              <a:buChar char="•"/>
              <a:defRPr sz="231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Distributed technology vs. centralized</a:t>
            </a:r>
          </a:p>
          <a:p>
            <a:pPr marL="571098" lvl="1" indent="-232008" defTabSz="813816">
              <a:spcBef>
                <a:spcPts val="800"/>
              </a:spcBef>
              <a:buSzPct val="100000"/>
              <a:buChar char="•"/>
              <a:defRPr sz="231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Resilient</a:t>
            </a:r>
          </a:p>
          <a:p>
            <a:pPr marL="571098" lvl="1" indent="-232008" defTabSz="813816">
              <a:spcBef>
                <a:spcPts val="800"/>
              </a:spcBef>
              <a:buSzPct val="100000"/>
              <a:buChar char="•"/>
              <a:defRPr sz="231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Low maintenance</a:t>
            </a:r>
          </a:p>
          <a:p>
            <a:pPr marL="571098" lvl="1" indent="-232008" defTabSz="813816">
              <a:spcBef>
                <a:spcPts val="800"/>
              </a:spcBef>
              <a:buSzPct val="100000"/>
              <a:buChar char="•"/>
              <a:defRPr sz="231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Real time monitoring</a:t>
            </a:r>
          </a:p>
          <a:p>
            <a:pPr marL="571098" lvl="1" indent="-232008" defTabSz="813816">
              <a:spcBef>
                <a:spcPts val="800"/>
              </a:spcBef>
              <a:buSzPct val="100000"/>
              <a:buChar char="•"/>
              <a:defRPr sz="231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Cost competitive vs. sewer</a:t>
            </a:r>
          </a:p>
          <a:p>
            <a:pPr marL="571098" lvl="1" indent="-232008" defTabSz="813816">
              <a:spcBef>
                <a:spcPts val="800"/>
              </a:spcBef>
              <a:buSzPct val="100000"/>
              <a:buChar char="•"/>
              <a:defRPr sz="231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Failsafe power loss - gravity operating</a:t>
            </a: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963" y="2458020"/>
            <a:ext cx="5628778" cy="31661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creen Shot 2020-10-01 at 11.55.58 AM.png" descr="Screen Shot 2020-10-01 at 11.55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82" y="726842"/>
            <a:ext cx="10596236" cy="5404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creen Shot 2020-10-01 at 11.57.06 AM.png" descr="Screen Shot 2020-10-01 at 11.57.0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31" y="396935"/>
            <a:ext cx="10725738" cy="60641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0" name="Double-click to edi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54" y="323910"/>
            <a:ext cx="11017164" cy="62101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Double-click to edi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97" y="492236"/>
            <a:ext cx="10774806" cy="60871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creen Shot 2020-10-01 at 12.01.26 PM.png" descr="Screen Shot 2020-10-01 at 12.01.2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94" y="367053"/>
            <a:ext cx="10704366" cy="61238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Dramatic results</a:t>
            </a:r>
          </a:p>
        </p:txBody>
      </p:sp>
      <p:sp>
        <p:nvSpPr>
          <p:cNvPr id="240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2231135" y="2638044"/>
            <a:ext cx="7729730" cy="3101984"/>
          </a:xfrm>
          <a:prstGeom prst="rect">
            <a:avLst/>
          </a:prstGeom>
          <a:solidFill>
            <a:srgbClr val="FFFFFF"/>
          </a:solidFill>
          <a:ln w="41275">
            <a:solidFill>
              <a:srgbClr val="404040"/>
            </a:solidFill>
            <a:round/>
          </a:ln>
        </p:spPr>
        <p:txBody>
          <a:bodyPr/>
          <a:lstStyle/>
          <a:p>
            <a:pPr marL="0" indent="0" algn="ctr">
              <a:buSzTx/>
              <a:buNone/>
              <a:defRPr sz="4000"/>
            </a:pPr>
            <a:endParaRPr/>
          </a:p>
          <a:p>
            <a:pPr marL="0" indent="0" algn="ctr">
              <a:buSzTx/>
              <a:buNone/>
              <a:defRPr sz="3600"/>
            </a:pPr>
            <a:r>
              <a:t>Average reduction: 86%</a:t>
            </a:r>
          </a:p>
          <a:p>
            <a:pPr marL="0" indent="0" algn="ctr">
              <a:buSzTx/>
              <a:buNone/>
              <a:defRPr sz="3600"/>
            </a:pPr>
            <a:r>
              <a:t>Median reduction: 90%</a:t>
            </a:r>
          </a:p>
          <a:p>
            <a:pPr marL="0" indent="0" algn="ctr">
              <a:buSzTx/>
              <a:buNone/>
              <a:defRPr sz="3600"/>
            </a:pPr>
            <a:r>
              <a:t>Latest results:  95 - 97%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creen Shot 2020-10-01 at 12.05.52 PM.png" descr="Screen Shot 2020-10-01 at 12.05.5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93" y="412252"/>
            <a:ext cx="10941414" cy="6033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Title 1"/>
          <p:cNvGrpSpPr/>
          <p:nvPr/>
        </p:nvGrpSpPr>
        <p:grpSpPr>
          <a:xfrm>
            <a:off x="1659433" y="289596"/>
            <a:ext cx="9101734" cy="1061046"/>
            <a:chOff x="0" y="0"/>
            <a:chExt cx="9101733" cy="1061044"/>
          </a:xfrm>
        </p:grpSpPr>
        <p:sp>
          <p:nvSpPr>
            <p:cNvPr id="168" name="Rectangle"/>
            <p:cNvSpPr/>
            <p:nvPr/>
          </p:nvSpPr>
          <p:spPr>
            <a:xfrm>
              <a:off x="0" y="0"/>
              <a:ext cx="9101734" cy="1061045"/>
            </a:xfrm>
            <a:prstGeom prst="rect">
              <a:avLst/>
            </a:prstGeom>
            <a:solidFill>
              <a:srgbClr val="FFFFFF"/>
            </a:solidFill>
            <a:ln w="31750" cap="sq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90000"/>
                </a:lnSpc>
                <a:defRPr sz="2800" cap="all" spc="200">
                  <a:solidFill>
                    <a:srgbClr val="262626"/>
                  </a:solidFill>
                </a:defRPr>
              </a:pPr>
              <a:endParaRPr/>
            </a:p>
          </p:txBody>
        </p:sp>
        <p:sp>
          <p:nvSpPr>
            <p:cNvPr id="169" name="Introductions"/>
            <p:cNvSpPr txBox="1"/>
            <p:nvPr/>
          </p:nvSpPr>
          <p:spPr>
            <a:xfrm>
              <a:off x="14169" y="123561"/>
              <a:ext cx="9073395" cy="813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82879" tIns="182879" rIns="182879" bIns="182879" numCol="1" anchor="ctr">
              <a:noAutofit/>
            </a:bodyPr>
            <a:lstStyle>
              <a:lvl1pPr algn="ctr" defTabSz="914400">
                <a:lnSpc>
                  <a:spcPct val="90000"/>
                </a:lnSpc>
                <a:defRPr sz="3600" cap="all" spc="200">
                  <a:solidFill>
                    <a:srgbClr val="262626"/>
                  </a:solidFill>
                </a:defRPr>
              </a:lvl1pPr>
            </a:lstStyle>
            <a:p>
              <a:r>
                <a:t>Introductions</a:t>
              </a:r>
            </a:p>
          </p:txBody>
        </p:sp>
      </p:grpSp>
      <p:sp>
        <p:nvSpPr>
          <p:cNvPr id="171" name="BCWC - Zee Crocker, Casey Dannhauser, Jennifer Loughran…"/>
          <p:cNvSpPr txBox="1">
            <a:spLocks noGrp="1"/>
          </p:cNvSpPr>
          <p:nvPr>
            <p:ph type="body" idx="4294967295"/>
          </p:nvPr>
        </p:nvSpPr>
        <p:spPr>
          <a:xfrm>
            <a:off x="431168" y="1813656"/>
            <a:ext cx="11329664" cy="3590941"/>
          </a:xfrm>
          <a:prstGeom prst="rect">
            <a:avLst/>
          </a:prstGeom>
          <a:solidFill>
            <a:srgbClr val="FFFFFF"/>
          </a:solidFill>
          <a:ln w="41275">
            <a:solidFill>
              <a:srgbClr val="404040"/>
            </a:solidFill>
            <a:round/>
          </a:ln>
        </p:spPr>
        <p:txBody>
          <a:bodyPr/>
          <a:lstStyle/>
          <a:p>
            <a:pPr marL="260684" indent="-260684">
              <a:buClrTx/>
              <a:buFontTx/>
              <a:defRPr sz="25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60684" indent="-260684">
              <a:buClrTx/>
              <a:buFontTx/>
              <a:defRPr sz="2500">
                <a:latin typeface="Arial"/>
                <a:ea typeface="Arial"/>
                <a:cs typeface="Arial"/>
                <a:sym typeface="Arial"/>
              </a:defRPr>
            </a:pPr>
            <a:r>
              <a:t>BCWC - Zee Crocker, Casey Dannhauser, Jennifer Loughran </a:t>
            </a:r>
          </a:p>
          <a:p>
            <a:pPr marL="260684" indent="-260684">
              <a:buClrTx/>
              <a:buFontTx/>
              <a:defRPr sz="2500">
                <a:latin typeface="Arial"/>
                <a:ea typeface="Arial"/>
                <a:cs typeface="Arial"/>
                <a:sym typeface="Arial"/>
              </a:defRPr>
            </a:pPr>
            <a:r>
              <a:t>US EPA - Tim Gleason, Alexie Rudman (via video)</a:t>
            </a:r>
          </a:p>
          <a:p>
            <a:pPr marL="260684" indent="-260684">
              <a:buClrTx/>
              <a:buFontTx/>
              <a:defRPr sz="2500">
                <a:latin typeface="Arial"/>
                <a:ea typeface="Arial"/>
                <a:cs typeface="Arial"/>
                <a:sym typeface="Arial"/>
              </a:defRPr>
            </a:pPr>
            <a:r>
              <a:t>Sand Shores - Barbara Erickson, Scott Laurie, Michelle LeBlanc, Pat Uhlman</a:t>
            </a:r>
          </a:p>
          <a:p>
            <a:pPr marL="260684" indent="-260684">
              <a:buClrTx/>
              <a:buFontTx/>
              <a:defRPr sz="2500">
                <a:latin typeface="Arial"/>
                <a:ea typeface="Arial"/>
                <a:cs typeface="Arial"/>
                <a:sym typeface="Arial"/>
              </a:defRPr>
            </a:pPr>
            <a:r>
              <a:t>Evergreen - Bruce and Pam Gordon, George Bachrach</a:t>
            </a:r>
          </a:p>
          <a:p>
            <a:pPr marL="260684" indent="-260684">
              <a:buClrTx/>
              <a:buFontTx/>
              <a:defRPr sz="2500">
                <a:latin typeface="Arial"/>
                <a:ea typeface="Arial"/>
                <a:cs typeface="Arial"/>
                <a:sym typeface="Arial"/>
              </a:defRPr>
            </a:pPr>
            <a:r>
              <a:t>Willimantic - Jeanne Oakley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tormwater Drainage"/>
          <p:cNvSpPr txBox="1">
            <a:spLocks noGrp="1"/>
          </p:cNvSpPr>
          <p:nvPr>
            <p:ph type="title" idx="4294967295"/>
          </p:nvPr>
        </p:nvSpPr>
        <p:spPr>
          <a:xfrm>
            <a:off x="2231135" y="430624"/>
            <a:ext cx="7729730" cy="1188721"/>
          </a:xfrm>
          <a:prstGeom prst="rect">
            <a:avLst/>
          </a:prstGeom>
        </p:spPr>
        <p:txBody>
          <a:bodyPr/>
          <a:lstStyle/>
          <a:p>
            <a:pPr defTabSz="603504">
              <a:defRPr sz="2376" spc="132"/>
            </a:pPr>
            <a:br/>
            <a:r>
              <a:rPr sz="2970" spc="165"/>
              <a:t>Stormwater Drainage</a:t>
            </a:r>
          </a:p>
        </p:txBody>
      </p:sp>
      <p:sp>
        <p:nvSpPr>
          <p:cNvPr id="245" name="Content Placeholder 2"/>
          <p:cNvSpPr txBox="1"/>
          <p:nvPr/>
        </p:nvSpPr>
        <p:spPr>
          <a:xfrm>
            <a:off x="975024" y="1810366"/>
            <a:ext cx="10241952" cy="4497830"/>
          </a:xfrm>
          <a:prstGeom prst="rect">
            <a:avLst/>
          </a:prstGeom>
          <a:solidFill>
            <a:srgbClr val="FFFFFF"/>
          </a:solidFill>
          <a:ln w="41275">
            <a:solidFill>
              <a:srgbClr val="40404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defTabSz="905255">
              <a:spcBef>
                <a:spcPts val="900"/>
              </a:spcBef>
              <a:defRPr sz="1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635267" lvl="1" indent="-258077" defTabSz="905255">
              <a:spcBef>
                <a:spcPts val="900"/>
              </a:spcBef>
              <a:buSzPct val="100000"/>
              <a:buChar char="•"/>
              <a:defRPr sz="257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George Bachrach from Evergreen has initiated discussions with Amber Unruh, town of Barnstable, DPW</a:t>
            </a:r>
          </a:p>
          <a:p>
            <a:pPr marL="635267" lvl="1" indent="-258077" defTabSz="905255">
              <a:spcBef>
                <a:spcPts val="900"/>
              </a:spcBef>
              <a:buSzPct val="100000"/>
              <a:buChar char="•"/>
              <a:defRPr sz="257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Multiple steps for the DPW</a:t>
            </a:r>
          </a:p>
          <a:p>
            <a:pPr marL="1012457" lvl="2" indent="-258077" defTabSz="905255">
              <a:spcBef>
                <a:spcPts val="900"/>
              </a:spcBef>
              <a:buSzPct val="100000"/>
              <a:buChar char="•"/>
              <a:defRPr sz="257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Identify where the issues are around the pond</a:t>
            </a:r>
          </a:p>
          <a:p>
            <a:pPr marL="1012457" lvl="2" indent="-258077" defTabSz="905255">
              <a:spcBef>
                <a:spcPts val="900"/>
              </a:spcBef>
              <a:buSzPct val="100000"/>
              <a:buChar char="•"/>
              <a:defRPr sz="257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Assessment of the drainage issue</a:t>
            </a:r>
          </a:p>
          <a:p>
            <a:pPr marL="1012457" lvl="2" indent="-258077" defTabSz="905255">
              <a:spcBef>
                <a:spcPts val="900"/>
              </a:spcBef>
              <a:buSzPct val="100000"/>
              <a:buChar char="•"/>
              <a:defRPr sz="257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Propose a recommendation</a:t>
            </a:r>
          </a:p>
          <a:p>
            <a:pPr marL="1012457" lvl="2" indent="-258077" defTabSz="905255">
              <a:spcBef>
                <a:spcPts val="900"/>
              </a:spcBef>
              <a:buSzPct val="100000"/>
              <a:buChar char="•"/>
              <a:defRPr sz="257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Work to develop cost estimates for resolving the drainage issues</a:t>
            </a:r>
          </a:p>
          <a:p>
            <a:pPr marL="635267" lvl="1" indent="-258077" defTabSz="905255">
              <a:spcBef>
                <a:spcPts val="900"/>
              </a:spcBef>
              <a:buSzPct val="100000"/>
              <a:buChar char="•"/>
              <a:defRPr sz="257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Exploring remediation options with George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le 1"/>
          <p:cNvSpPr txBox="1">
            <a:spLocks noGrp="1"/>
          </p:cNvSpPr>
          <p:nvPr>
            <p:ph type="title"/>
          </p:nvPr>
        </p:nvSpPr>
        <p:spPr>
          <a:xfrm>
            <a:off x="2078545" y="369588"/>
            <a:ext cx="7729729" cy="1188721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Next Steps</a:t>
            </a:r>
          </a:p>
        </p:txBody>
      </p:sp>
      <p:sp>
        <p:nvSpPr>
          <p:cNvPr id="248" name="Content Placeholder 2"/>
          <p:cNvSpPr txBox="1"/>
          <p:nvPr/>
        </p:nvSpPr>
        <p:spPr>
          <a:xfrm>
            <a:off x="822434" y="1886662"/>
            <a:ext cx="10241951" cy="4334510"/>
          </a:xfrm>
          <a:prstGeom prst="rect">
            <a:avLst/>
          </a:prstGeom>
          <a:solidFill>
            <a:srgbClr val="FFFFFF"/>
          </a:solidFill>
          <a:ln w="41275">
            <a:solidFill>
              <a:srgbClr val="40404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normAutofit/>
          </a:bodyPr>
          <a:lstStyle/>
          <a:p>
            <a:pPr defTabSz="914400">
              <a:spcBef>
                <a:spcPts val="1000"/>
              </a:spcBef>
              <a:defRPr sz="1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641684" lvl="1" indent="-260684" defTabSz="914400">
              <a:spcBef>
                <a:spcPts val="1000"/>
              </a:spcBef>
              <a:buSzPct val="100000"/>
              <a:buChar char="•"/>
              <a:defRPr sz="2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Phase 1 Homeowner Communications - week of October 12</a:t>
            </a:r>
          </a:p>
          <a:p>
            <a:pPr marL="1022684" lvl="2" indent="-260684" defTabSz="914400">
              <a:spcBef>
                <a:spcPts val="1000"/>
              </a:spcBef>
              <a:buSzPct val="100000"/>
              <a:buChar char="•"/>
              <a:defRPr sz="2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15 - 18 homes; site visits and emails</a:t>
            </a:r>
          </a:p>
          <a:p>
            <a:pPr marL="641684" lvl="1" indent="-260684" defTabSz="914400">
              <a:spcBef>
                <a:spcPts val="1000"/>
              </a:spcBef>
              <a:buSzPct val="100000"/>
              <a:buChar char="•"/>
              <a:defRPr sz="2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Neighborhood Communication</a:t>
            </a:r>
          </a:p>
          <a:p>
            <a:pPr marL="1022684" lvl="2" indent="-260684" defTabSz="914400">
              <a:spcBef>
                <a:spcPts val="1000"/>
              </a:spcBef>
              <a:buSzPct val="100000"/>
              <a:buChar char="•"/>
              <a:defRPr sz="2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Email to 100+ and Zoom meeting - week of October 12</a:t>
            </a:r>
          </a:p>
          <a:p>
            <a:pPr marL="641684" lvl="1" indent="-260684" defTabSz="914400">
              <a:spcBef>
                <a:spcPts val="1000"/>
              </a:spcBef>
              <a:buSzPct val="100000"/>
              <a:buChar char="•"/>
              <a:defRPr sz="2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Surveyor Site Visits - start week of October 19</a:t>
            </a:r>
          </a:p>
          <a:p>
            <a:pPr marL="641350" lvl="1" indent="-260350" defTabSz="914400">
              <a:spcBef>
                <a:spcPts val="1000"/>
              </a:spcBef>
              <a:buSzPct val="100000"/>
              <a:buChar char="•"/>
              <a:defRPr sz="2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Installation Schedule — target fall</a:t>
            </a:r>
            <a:r>
              <a:rPr lang="en-US" dirty="0"/>
              <a:t> 2020</a:t>
            </a:r>
            <a:r>
              <a:rPr dirty="0"/>
              <a:t> and spring </a:t>
            </a:r>
            <a:r>
              <a:rPr lang="en-US"/>
              <a:t>2021</a:t>
            </a:r>
            <a:endParaRPr/>
          </a:p>
          <a:p>
            <a:pPr marL="641684" lvl="1" indent="-260684" defTabSz="914400">
              <a:spcBef>
                <a:spcPts val="1000"/>
              </a:spcBef>
              <a:buSzPct val="100000"/>
              <a:buChar char="•"/>
              <a:defRPr sz="2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Board of Health Meetings — target winter 2020 and spring 2021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Title 1"/>
          <p:cNvGrpSpPr/>
          <p:nvPr/>
        </p:nvGrpSpPr>
        <p:grpSpPr>
          <a:xfrm>
            <a:off x="1660200" y="289596"/>
            <a:ext cx="9100200" cy="1060867"/>
            <a:chOff x="0" y="0"/>
            <a:chExt cx="9100199" cy="1060865"/>
          </a:xfrm>
        </p:grpSpPr>
        <p:sp>
          <p:nvSpPr>
            <p:cNvPr id="173" name="Rectangle"/>
            <p:cNvSpPr/>
            <p:nvPr/>
          </p:nvSpPr>
          <p:spPr>
            <a:xfrm>
              <a:off x="0" y="0"/>
              <a:ext cx="9100200" cy="1060866"/>
            </a:xfrm>
            <a:prstGeom prst="rect">
              <a:avLst/>
            </a:prstGeom>
            <a:solidFill>
              <a:srgbClr val="FFFFFF"/>
            </a:solidFill>
            <a:ln w="31750" cap="sq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90000"/>
                </a:lnSpc>
                <a:defRPr sz="2800" cap="all" spc="200">
                  <a:solidFill>
                    <a:srgbClr val="262626"/>
                  </a:solidFill>
                </a:defRPr>
              </a:pPr>
              <a:endParaRPr/>
            </a:p>
          </p:txBody>
        </p:sp>
        <p:sp>
          <p:nvSpPr>
            <p:cNvPr id="174" name="Agenda"/>
            <p:cNvSpPr txBox="1"/>
            <p:nvPr/>
          </p:nvSpPr>
          <p:spPr>
            <a:xfrm>
              <a:off x="14167" y="123540"/>
              <a:ext cx="9071866" cy="8137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82879" tIns="182879" rIns="182879" bIns="182879" numCol="1" anchor="ctr">
              <a:noAutofit/>
            </a:bodyPr>
            <a:lstStyle>
              <a:lvl1pPr algn="ctr" defTabSz="914400">
                <a:lnSpc>
                  <a:spcPct val="90000"/>
                </a:lnSpc>
                <a:defRPr sz="3600" cap="all" spc="200">
                  <a:solidFill>
                    <a:srgbClr val="262626"/>
                  </a:solidFill>
                </a:defRPr>
              </a:lvl1pPr>
            </a:lstStyle>
            <a:p>
              <a:r>
                <a:t>Agenda</a:t>
              </a:r>
            </a:p>
          </p:txBody>
        </p:sp>
      </p:grpSp>
      <p:sp>
        <p:nvSpPr>
          <p:cNvPr id="176" name="Key Activities, Announcements and Discoveries - June to September…"/>
          <p:cNvSpPr txBox="1">
            <a:spLocks noGrp="1"/>
          </p:cNvSpPr>
          <p:nvPr>
            <p:ph type="body" idx="4294967295"/>
          </p:nvPr>
        </p:nvSpPr>
        <p:spPr>
          <a:xfrm>
            <a:off x="815065" y="1493215"/>
            <a:ext cx="10790470" cy="4893208"/>
          </a:xfrm>
          <a:prstGeom prst="rect">
            <a:avLst/>
          </a:prstGeom>
          <a:solidFill>
            <a:srgbClr val="FFFFFF"/>
          </a:solidFill>
          <a:ln w="41275">
            <a:solidFill>
              <a:srgbClr val="404040"/>
            </a:solidFill>
            <a:round/>
          </a:ln>
        </p:spPr>
        <p:txBody>
          <a:bodyPr/>
          <a:lstStyle/>
          <a:p>
            <a:pPr marL="245043" indent="-245043" defTabSz="859536">
              <a:spcBef>
                <a:spcPts val="900"/>
              </a:spcBef>
              <a:buClrTx/>
              <a:buFontTx/>
              <a:defRPr sz="235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45043" indent="-245043" defTabSz="859536">
              <a:spcBef>
                <a:spcPts val="900"/>
              </a:spcBef>
              <a:buClrTx/>
              <a:buFontTx/>
              <a:defRPr sz="2350" b="1">
                <a:latin typeface="Arial"/>
                <a:ea typeface="Arial"/>
                <a:cs typeface="Arial"/>
                <a:sym typeface="Arial"/>
              </a:defRPr>
            </a:pPr>
            <a:r>
              <a:t>Key Activities, Announcements and Discoveries - June to September</a:t>
            </a:r>
          </a:p>
          <a:p>
            <a:pPr marL="603183" lvl="1" indent="-245043" defTabSz="859536">
              <a:spcBef>
                <a:spcPts val="900"/>
              </a:spcBef>
              <a:buClrTx/>
              <a:buFontTx/>
              <a:defRPr sz="2350">
                <a:latin typeface="Arial"/>
                <a:ea typeface="Arial"/>
                <a:cs typeface="Arial"/>
                <a:sym typeface="Arial"/>
              </a:defRPr>
            </a:pPr>
            <a:r>
              <a:t>Conservation Law Foundation (CLF) Announcement</a:t>
            </a:r>
          </a:p>
          <a:p>
            <a:pPr marL="603183" lvl="1" indent="-245043" defTabSz="859536">
              <a:spcBef>
                <a:spcPts val="900"/>
              </a:spcBef>
              <a:buClrTx/>
              <a:buFontTx/>
              <a:defRPr sz="2350">
                <a:latin typeface="Arial"/>
                <a:ea typeface="Arial"/>
                <a:cs typeface="Arial"/>
                <a:sym typeface="Arial"/>
              </a:defRPr>
            </a:pPr>
            <a:r>
              <a:t>MVP Grant Application and Decision; BCWC Board Decision</a:t>
            </a:r>
          </a:p>
          <a:p>
            <a:pPr marL="603183" lvl="1" indent="-245043" defTabSz="859536">
              <a:spcBef>
                <a:spcPts val="900"/>
              </a:spcBef>
              <a:buClrTx/>
              <a:buFontTx/>
              <a:defRPr sz="2350">
                <a:latin typeface="Arial"/>
                <a:ea typeface="Arial"/>
                <a:cs typeface="Arial"/>
                <a:sym typeface="Arial"/>
              </a:defRPr>
            </a:pPr>
            <a:r>
              <a:t>US EPA Focus Group and Association Meetings</a:t>
            </a:r>
          </a:p>
          <a:p>
            <a:pPr marL="603183" lvl="1" indent="-245043" defTabSz="859536">
              <a:spcBef>
                <a:spcPts val="900"/>
              </a:spcBef>
              <a:buClrTx/>
              <a:buFontTx/>
              <a:defRPr sz="2350">
                <a:latin typeface="Arial"/>
                <a:ea typeface="Arial"/>
                <a:cs typeface="Arial"/>
                <a:sym typeface="Arial"/>
              </a:defRPr>
            </a:pPr>
            <a:r>
              <a:t>USGS Well Drilling and Water Temperature </a:t>
            </a:r>
            <a:r>
              <a:rPr>
                <a:solidFill>
                  <a:srgbClr val="000000"/>
                </a:solidFill>
              </a:rPr>
              <a:t>Assessments</a:t>
            </a:r>
          </a:p>
          <a:p>
            <a:pPr marL="603183" lvl="1" indent="-245043" defTabSz="859536">
              <a:spcBef>
                <a:spcPts val="900"/>
              </a:spcBef>
              <a:buClrTx/>
              <a:buFontTx/>
              <a:defRPr sz="2350">
                <a:latin typeface="Arial"/>
                <a:ea typeface="Arial"/>
                <a:cs typeface="Arial"/>
                <a:sym typeface="Arial"/>
              </a:defRPr>
            </a:pPr>
            <a:r>
              <a:t>USGS and US EPA Data Review and Findings</a:t>
            </a:r>
          </a:p>
          <a:p>
            <a:pPr marL="603183" lvl="1" indent="-245043" defTabSz="859536">
              <a:spcBef>
                <a:spcPts val="900"/>
              </a:spcBef>
              <a:buClrTx/>
              <a:buFontTx/>
              <a:defRPr sz="2350">
                <a:latin typeface="Arial"/>
                <a:ea typeface="Arial"/>
                <a:cs typeface="Arial"/>
                <a:sym typeface="Arial"/>
              </a:defRPr>
            </a:pPr>
            <a:r>
              <a:t>Phase 1 and Phase 2</a:t>
            </a:r>
          </a:p>
          <a:p>
            <a:pPr marL="603183" lvl="1" indent="-245043" defTabSz="859536">
              <a:spcBef>
                <a:spcPts val="900"/>
              </a:spcBef>
              <a:buClrTx/>
              <a:buFontTx/>
              <a:defRPr sz="2350">
                <a:latin typeface="Arial"/>
                <a:ea typeface="Arial"/>
                <a:cs typeface="Arial"/>
                <a:sym typeface="Arial"/>
              </a:defRPr>
            </a:pPr>
            <a:r>
              <a:t>Klean Tu NitROE WWTS</a:t>
            </a:r>
          </a:p>
          <a:p>
            <a:pPr marL="0" lvl="1" indent="214884" defTabSz="859536">
              <a:spcBef>
                <a:spcPts val="900"/>
              </a:spcBef>
              <a:buClrTx/>
              <a:buSzTx/>
              <a:buFontTx/>
              <a:buNone/>
              <a:defRPr sz="376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45043" indent="-245043" defTabSz="859536">
              <a:spcBef>
                <a:spcPts val="900"/>
              </a:spcBef>
              <a:buClrTx/>
              <a:buFontTx/>
              <a:defRPr sz="2350" b="1">
                <a:latin typeface="Arial"/>
                <a:ea typeface="Arial"/>
                <a:cs typeface="Arial"/>
                <a:sym typeface="Arial"/>
              </a:defRPr>
            </a:pPr>
            <a:r>
              <a:t>Next Steps - October and into spring 2021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ontent Placeholder 2"/>
          <p:cNvSpPr txBox="1"/>
          <p:nvPr/>
        </p:nvSpPr>
        <p:spPr>
          <a:xfrm>
            <a:off x="1136288" y="2329175"/>
            <a:ext cx="10070345" cy="3929072"/>
          </a:xfrm>
          <a:prstGeom prst="rect">
            <a:avLst/>
          </a:prstGeom>
          <a:solidFill>
            <a:srgbClr val="FFFFFF"/>
          </a:solidFill>
          <a:ln w="41275">
            <a:solidFill>
              <a:srgbClr val="40404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defTabSz="777240">
              <a:spcBef>
                <a:spcPts val="800"/>
              </a:spcBef>
              <a:defRPr sz="1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545431" lvl="1" indent="-221581" defTabSz="777240">
              <a:spcBef>
                <a:spcPts val="800"/>
              </a:spcBef>
              <a:buSzPct val="100000"/>
              <a:buChar char="•"/>
              <a:defRPr sz="221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CLF announced in August an intent to sue the State, Town of Barnstable, Town of Mashpee and Willowbend Resort for violating the Clean Water Act</a:t>
            </a:r>
          </a:p>
          <a:p>
            <a:pPr marL="545431" lvl="1" indent="-221581" defTabSz="777240">
              <a:spcBef>
                <a:spcPts val="800"/>
              </a:spcBef>
              <a:buSzPct val="100000"/>
              <a:buChar char="•"/>
              <a:defRPr sz="221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Passed in 1972 as a U.S. federal law, the CWA regulates the discharge of pollutants in the surface waters, including lakes, rivers, streams, wetlands and coastal areas.</a:t>
            </a:r>
          </a:p>
          <a:p>
            <a:pPr marL="545431" lvl="1" indent="-221581" defTabSz="777240">
              <a:spcBef>
                <a:spcPts val="800"/>
              </a:spcBef>
              <a:buSzPct val="100000"/>
              <a:buChar char="•"/>
              <a:defRPr sz="221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CLF suit describes the need to implement proven technology that will reduce nitrogen pollution. Our hope is that we are going from Title 5 to “Title 6” — innovative/alternative septic systems.</a:t>
            </a:r>
          </a:p>
          <a:p>
            <a:pPr marL="545431" lvl="1" indent="-221581" defTabSz="777240">
              <a:spcBef>
                <a:spcPts val="800"/>
              </a:spcBef>
              <a:buSzPct val="100000"/>
              <a:buChar char="•"/>
              <a:defRPr sz="221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BCWC is not a funder of the CLF, but we recognize that without their efforts there would not be a “208” plan</a:t>
            </a:r>
          </a:p>
        </p:txBody>
      </p:sp>
      <p:pic>
        <p:nvPicPr>
          <p:cNvPr id="179" name="Screen Shot 2020-10-06 at 6.26.49 AM.png" descr="Screen Shot 2020-10-06 at 6.26.4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691" y="566073"/>
            <a:ext cx="4112619" cy="1401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97" y="1170995"/>
            <a:ext cx="8289126" cy="5517546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3,100 currently served by sewer…"/>
          <p:cNvSpPr txBox="1"/>
          <p:nvPr/>
        </p:nvSpPr>
        <p:spPr>
          <a:xfrm>
            <a:off x="8700257" y="1588437"/>
            <a:ext cx="3348699" cy="5079398"/>
          </a:xfrm>
          <a:prstGeom prst="rect">
            <a:avLst/>
          </a:prstGeom>
          <a:solidFill>
            <a:srgbClr val="FFFFFF"/>
          </a:solidFill>
          <a:ln w="41275">
            <a:solidFill>
              <a:srgbClr val="40404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defTabSz="905255">
              <a:spcBef>
                <a:spcPts val="900"/>
              </a:spcBef>
              <a:defRPr sz="2475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58077" indent="-258077" defTabSz="905255">
              <a:spcBef>
                <a:spcPts val="900"/>
              </a:spcBef>
              <a:buSzPct val="100000"/>
              <a:buChar char="•"/>
              <a:defRPr sz="2475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3,100 currently served by sewer</a:t>
            </a:r>
          </a:p>
          <a:p>
            <a:pPr marL="258077" indent="-258077" defTabSz="905255">
              <a:spcBef>
                <a:spcPts val="900"/>
              </a:spcBef>
              <a:buSzPct val="100000"/>
              <a:buChar char="•"/>
              <a:defRPr sz="2475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9,870 to be served by $1.1 Billion, 30 year plan</a:t>
            </a:r>
          </a:p>
          <a:p>
            <a:pPr marL="258077" indent="-258077" defTabSz="905255">
              <a:spcBef>
                <a:spcPts val="900"/>
              </a:spcBef>
              <a:buSzPct val="100000"/>
              <a:buChar char="•"/>
              <a:defRPr sz="2475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There are 26,834 parcels in Barnstable</a:t>
            </a:r>
          </a:p>
          <a:p>
            <a:pPr algn="ctr" defTabSz="905255">
              <a:spcBef>
                <a:spcPts val="900"/>
              </a:spcBef>
              <a:defRPr sz="100">
                <a:solidFill>
                  <a:srgbClr val="FF2600"/>
                </a:solidFill>
              </a:defRPr>
            </a:pPr>
            <a:endParaRPr/>
          </a:p>
          <a:p>
            <a:pPr algn="ctr" defTabSz="905255">
              <a:spcBef>
                <a:spcPts val="900"/>
              </a:spcBef>
              <a:defRPr sz="2574" b="1">
                <a:solidFill>
                  <a:srgbClr val="FF2600"/>
                </a:solidFill>
              </a:defRPr>
            </a:pPr>
            <a:r>
              <a:t>LESS THAN 50% </a:t>
            </a:r>
            <a:br/>
            <a:r>
              <a:t>OF THE TOWN </a:t>
            </a:r>
            <a:br/>
            <a:r>
              <a:t>WILL BE SERVED</a:t>
            </a:r>
          </a:p>
        </p:txBody>
      </p:sp>
      <p:sp>
        <p:nvSpPr>
          <p:cNvPr id="183" name="Comprehensive wastewater  treatment Plan"/>
          <p:cNvSpPr txBox="1">
            <a:spLocks noGrp="1"/>
          </p:cNvSpPr>
          <p:nvPr>
            <p:ph type="title" idx="4294967295"/>
          </p:nvPr>
        </p:nvSpPr>
        <p:spPr>
          <a:xfrm>
            <a:off x="3176904" y="240129"/>
            <a:ext cx="6466198" cy="874482"/>
          </a:xfrm>
          <a:prstGeom prst="rect">
            <a:avLst/>
          </a:prstGeom>
        </p:spPr>
        <p:txBody>
          <a:bodyPr/>
          <a:lstStyle/>
          <a:p>
            <a:pPr defTabSz="365760">
              <a:defRPr sz="1640" spc="91">
                <a:latin typeface="Arial"/>
                <a:ea typeface="Arial"/>
                <a:cs typeface="Arial"/>
                <a:sym typeface="Arial"/>
              </a:defRPr>
            </a:pPr>
            <a:r>
              <a:t>Comprehensive wastewater </a:t>
            </a:r>
            <a:br/>
            <a:r>
              <a:t>treatment Plan</a:t>
            </a:r>
          </a:p>
        </p:txBody>
      </p:sp>
      <p:sp>
        <p:nvSpPr>
          <p:cNvPr id="184" name="Shubael"/>
          <p:cNvSpPr txBox="1"/>
          <p:nvPr/>
        </p:nvSpPr>
        <p:spPr>
          <a:xfrm>
            <a:off x="3321485" y="2119993"/>
            <a:ext cx="1118077" cy="382412"/>
          </a:xfrm>
          <a:prstGeom prst="rect">
            <a:avLst/>
          </a:prstGeom>
          <a:ln w="31750" cap="sq">
            <a:solidFill>
              <a:srgbClr val="40404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Shubael </a:t>
            </a:r>
          </a:p>
        </p:txBody>
      </p:sp>
      <p:sp>
        <p:nvSpPr>
          <p:cNvPr id="185" name="Line"/>
          <p:cNvSpPr/>
          <p:nvPr/>
        </p:nvSpPr>
        <p:spPr>
          <a:xfrm>
            <a:off x="3709622" y="2573509"/>
            <a:ext cx="573390" cy="573390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827" y="1202182"/>
            <a:ext cx="7237992" cy="5310483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Comprehensive wastewater  treatment Plan"/>
          <p:cNvSpPr txBox="1">
            <a:spLocks noGrp="1"/>
          </p:cNvSpPr>
          <p:nvPr>
            <p:ph type="title"/>
          </p:nvPr>
        </p:nvSpPr>
        <p:spPr>
          <a:xfrm>
            <a:off x="3176904" y="240129"/>
            <a:ext cx="6466198" cy="874482"/>
          </a:xfrm>
          <a:prstGeom prst="rect">
            <a:avLst/>
          </a:prstGeom>
        </p:spPr>
        <p:txBody>
          <a:bodyPr/>
          <a:lstStyle/>
          <a:p>
            <a:pPr defTabSz="365760">
              <a:defRPr sz="1640" spc="91">
                <a:latin typeface="Arial"/>
                <a:ea typeface="Arial"/>
                <a:cs typeface="Arial"/>
                <a:sym typeface="Arial"/>
              </a:defRPr>
            </a:pPr>
            <a:r>
              <a:t>Comprehensive wastewater </a:t>
            </a:r>
            <a:br/>
            <a:r>
              <a:t>treatment Plan</a:t>
            </a:r>
          </a:p>
        </p:txBody>
      </p:sp>
      <p:pic>
        <p:nvPicPr>
          <p:cNvPr id="189" name="Screen Shot 2020-10-08 at 3.37.54 PM.png" descr="Screen Shot 2020-10-08 at 3.37.5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50" y="2381696"/>
            <a:ext cx="2152998" cy="3421983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ubael"/>
          <p:cNvSpPr txBox="1"/>
          <p:nvPr/>
        </p:nvSpPr>
        <p:spPr>
          <a:xfrm>
            <a:off x="6510632" y="2028438"/>
            <a:ext cx="1118076" cy="382413"/>
          </a:xfrm>
          <a:prstGeom prst="rect">
            <a:avLst/>
          </a:prstGeom>
          <a:ln w="31750" cap="sq">
            <a:solidFill>
              <a:srgbClr val="40404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Shubael </a:t>
            </a:r>
          </a:p>
        </p:txBody>
      </p:sp>
      <p:sp>
        <p:nvSpPr>
          <p:cNvPr id="191" name="Line"/>
          <p:cNvSpPr/>
          <p:nvPr/>
        </p:nvSpPr>
        <p:spPr>
          <a:xfrm>
            <a:off x="6616108" y="2420918"/>
            <a:ext cx="573390" cy="573390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Title 1"/>
          <p:cNvGrpSpPr/>
          <p:nvPr/>
        </p:nvGrpSpPr>
        <p:grpSpPr>
          <a:xfrm>
            <a:off x="1828050" y="208794"/>
            <a:ext cx="9131545" cy="1064521"/>
            <a:chOff x="0" y="0"/>
            <a:chExt cx="9131544" cy="1064519"/>
          </a:xfrm>
        </p:grpSpPr>
        <p:sp>
          <p:nvSpPr>
            <p:cNvPr id="193" name="Rectangle"/>
            <p:cNvSpPr/>
            <p:nvPr/>
          </p:nvSpPr>
          <p:spPr>
            <a:xfrm>
              <a:off x="0" y="0"/>
              <a:ext cx="9131545" cy="1064520"/>
            </a:xfrm>
            <a:prstGeom prst="rect">
              <a:avLst/>
            </a:prstGeom>
            <a:solidFill>
              <a:srgbClr val="FFFFFF"/>
            </a:solidFill>
            <a:ln w="31750" cap="sq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90000"/>
                </a:lnSpc>
                <a:defRPr sz="2800" cap="all" spc="200">
                  <a:solidFill>
                    <a:srgbClr val="262626"/>
                  </a:solidFill>
                </a:defRPr>
              </a:pPr>
              <a:endParaRPr/>
            </a:p>
          </p:txBody>
        </p:sp>
        <p:sp>
          <p:nvSpPr>
            <p:cNvPr id="194" name="Project Funding Decisions"/>
            <p:cNvSpPr txBox="1"/>
            <p:nvPr/>
          </p:nvSpPr>
          <p:spPr>
            <a:xfrm>
              <a:off x="14216" y="123966"/>
              <a:ext cx="9103113" cy="81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82879" tIns="182879" rIns="182879" bIns="182879" numCol="1" anchor="ctr">
              <a:noAutofit/>
            </a:bodyPr>
            <a:lstStyle>
              <a:lvl1pPr algn="ctr" defTabSz="914400">
                <a:lnSpc>
                  <a:spcPct val="90000"/>
                </a:lnSpc>
                <a:defRPr sz="3600" cap="all" spc="200">
                  <a:solidFill>
                    <a:srgbClr val="262626"/>
                  </a:solidFill>
                </a:defRPr>
              </a:lvl1pPr>
            </a:lstStyle>
            <a:p>
              <a:r>
                <a:t>Project Funding Decisions</a:t>
              </a:r>
            </a:p>
          </p:txBody>
        </p:sp>
      </p:grpSp>
      <p:sp>
        <p:nvSpPr>
          <p:cNvPr id="196" name="Content Placeholder 2"/>
          <p:cNvSpPr txBox="1"/>
          <p:nvPr/>
        </p:nvSpPr>
        <p:spPr>
          <a:xfrm>
            <a:off x="285325" y="1385062"/>
            <a:ext cx="8151041" cy="3076948"/>
          </a:xfrm>
          <a:prstGeom prst="rect">
            <a:avLst/>
          </a:prstGeom>
          <a:solidFill>
            <a:srgbClr val="FFFFFF"/>
          </a:solidFill>
          <a:ln w="41275">
            <a:solidFill>
              <a:srgbClr val="40404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192906" indent="-192906" defTabSz="676655">
              <a:spcBef>
                <a:spcPts val="700"/>
              </a:spcBef>
              <a:buSzPct val="100000"/>
              <a:buChar char="•"/>
              <a:defRPr sz="185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676655">
              <a:spcBef>
                <a:spcPts val="700"/>
              </a:spcBef>
              <a:defRPr sz="2220" b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Municipal Vulnerability Program (MVP)</a:t>
            </a:r>
          </a:p>
          <a:p>
            <a:pPr marL="474846" lvl="1" indent="-192906" defTabSz="676655">
              <a:spcBef>
                <a:spcPts val="700"/>
              </a:spcBef>
              <a:buSzPct val="100000"/>
              <a:buChar char="•"/>
              <a:defRPr sz="192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Grant program administered by the state to support towns with climate change resiliency projects</a:t>
            </a:r>
          </a:p>
          <a:p>
            <a:pPr marL="474846" lvl="1" indent="-192906" defTabSz="676655">
              <a:spcBef>
                <a:spcPts val="700"/>
              </a:spcBef>
              <a:buSzPct val="100000"/>
              <a:buChar char="•"/>
              <a:defRPr sz="192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town of Barnstable submitted an application for $1.2 million to support the Shubael Pond project and the </a:t>
            </a:r>
            <a:br/>
            <a:r>
              <a:t>installation of 20 I/A septic systems</a:t>
            </a:r>
          </a:p>
          <a:p>
            <a:pPr marL="474846" lvl="1" indent="-192906" defTabSz="676655">
              <a:spcBef>
                <a:spcPts val="700"/>
              </a:spcBef>
              <a:buSzPct val="100000"/>
              <a:buChar char="•"/>
              <a:defRPr sz="192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Grant application submitted in June; grant was denied in September</a:t>
            </a:r>
          </a:p>
        </p:txBody>
      </p:sp>
      <p:pic>
        <p:nvPicPr>
          <p:cNvPr id="197" name="Screen Shot 2020-10-06 at 5.59.34 AM.png" descr="Screen Shot 2020-10-06 at 5.59.3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674" y="1675561"/>
            <a:ext cx="3379354" cy="350687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Content Placeholder 2"/>
          <p:cNvSpPr txBox="1"/>
          <p:nvPr/>
        </p:nvSpPr>
        <p:spPr>
          <a:xfrm>
            <a:off x="687188" y="4594395"/>
            <a:ext cx="7347316" cy="1840426"/>
          </a:xfrm>
          <a:prstGeom prst="rect">
            <a:avLst/>
          </a:prstGeom>
          <a:solidFill>
            <a:srgbClr val="FFFFFF"/>
          </a:solidFill>
          <a:ln w="41275">
            <a:solidFill>
              <a:srgbClr val="40404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159017" indent="-159017" defTabSz="557784">
              <a:spcBef>
                <a:spcPts val="600"/>
              </a:spcBef>
              <a:buSzPct val="100000"/>
              <a:buChar char="•"/>
              <a:defRPr sz="1525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 defTabSz="557784">
              <a:spcBef>
                <a:spcPts val="600"/>
              </a:spcBef>
              <a:defRPr sz="1830" b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Barnstable Clean Water Coalition </a:t>
            </a:r>
            <a:br/>
            <a:r>
              <a:t>Board Decision</a:t>
            </a:r>
          </a:p>
          <a:p>
            <a:pPr marL="391427" lvl="1" indent="-159017" defTabSz="557784">
              <a:spcBef>
                <a:spcPts val="600"/>
              </a:spcBef>
              <a:buSzPct val="100000"/>
              <a:buChar char="•"/>
              <a:defRPr sz="1586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Funding for installation of 15 to 20 homes to support Phase 1 </a:t>
            </a:r>
          </a:p>
          <a:p>
            <a:pPr marL="391427" lvl="1" indent="-159017" defTabSz="557784">
              <a:spcBef>
                <a:spcPts val="600"/>
              </a:spcBef>
              <a:buSzPct val="100000"/>
              <a:buChar char="•"/>
              <a:defRPr sz="1586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Funding to support grants of $2,500 to $10,00 to support Phase 2 locations and other critical locations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ubael Project  What Are We Hearing From Neighbors"/>
          <p:cNvSpPr txBox="1">
            <a:spLocks noGrp="1"/>
          </p:cNvSpPr>
          <p:nvPr>
            <p:ph type="title" idx="4294967295"/>
          </p:nvPr>
        </p:nvSpPr>
        <p:spPr>
          <a:xfrm>
            <a:off x="920611" y="408703"/>
            <a:ext cx="10350778" cy="1667857"/>
          </a:xfrm>
          <a:prstGeom prst="rect">
            <a:avLst/>
          </a:prstGeom>
          <a:ln w="38100"/>
        </p:spPr>
        <p:txBody>
          <a:bodyPr/>
          <a:lstStyle/>
          <a:p>
            <a:pPr defTabSz="182880">
              <a:lnSpc>
                <a:spcPct val="100000"/>
              </a:lnSpc>
              <a:defRPr sz="116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defTabSz="182880">
              <a:lnSpc>
                <a:spcPct val="100000"/>
              </a:lnSpc>
              <a:defRPr sz="1160" cap="none" spc="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3280" b="1">
                <a:latin typeface="Arial"/>
                <a:ea typeface="Arial"/>
                <a:cs typeface="Arial"/>
                <a:sym typeface="Arial"/>
              </a:rPr>
              <a:t>Shubael Project </a:t>
            </a:r>
            <a:br>
              <a:rPr sz="3280" b="1">
                <a:latin typeface="Arial"/>
                <a:ea typeface="Arial"/>
                <a:cs typeface="Arial"/>
                <a:sym typeface="Arial"/>
              </a:rPr>
            </a:br>
            <a:r>
              <a:rPr sz="3280" b="1">
                <a:latin typeface="Arial"/>
                <a:ea typeface="Arial"/>
                <a:cs typeface="Arial"/>
                <a:sym typeface="Arial"/>
              </a:rPr>
              <a:t>What Are We Hearing From Neighbors</a:t>
            </a:r>
            <a:br>
              <a:rPr sz="3280" b="1">
                <a:latin typeface="Arial"/>
                <a:ea typeface="Arial"/>
                <a:cs typeface="Arial"/>
                <a:sym typeface="Arial"/>
              </a:rPr>
            </a:br>
            <a:br>
              <a:rPr sz="800" b="1">
                <a:latin typeface="Arial"/>
                <a:ea typeface="Arial"/>
                <a:cs typeface="Arial"/>
                <a:sym typeface="Arial"/>
              </a:rPr>
            </a:br>
            <a:br>
              <a:rPr sz="2360"/>
            </a:br>
            <a:endParaRPr sz="2360"/>
          </a:p>
        </p:txBody>
      </p:sp>
      <p:sp>
        <p:nvSpPr>
          <p:cNvPr id="201" name="Content Placeholder 2"/>
          <p:cNvSpPr txBox="1"/>
          <p:nvPr/>
        </p:nvSpPr>
        <p:spPr>
          <a:xfrm>
            <a:off x="712579" y="2385246"/>
            <a:ext cx="5053032" cy="2978360"/>
          </a:xfrm>
          <a:prstGeom prst="rect">
            <a:avLst/>
          </a:prstGeom>
          <a:solidFill>
            <a:srgbClr val="FFFFFF"/>
          </a:solidFill>
          <a:ln w="41275">
            <a:solidFill>
              <a:srgbClr val="40404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635267" lvl="1" indent="-258077" defTabSz="905255">
              <a:spcBef>
                <a:spcPts val="900"/>
              </a:spcBef>
              <a:buSzPct val="100000"/>
              <a:buChar char="•"/>
              <a:defRPr sz="257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635267" lvl="1" indent="-258077" defTabSz="905255">
              <a:spcBef>
                <a:spcPts val="900"/>
              </a:spcBef>
              <a:buSzPct val="100000"/>
              <a:buChar char="•"/>
              <a:defRPr sz="257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Association Meetings</a:t>
            </a:r>
          </a:p>
          <a:p>
            <a:pPr marL="1012457" lvl="2" indent="-258077" defTabSz="905255">
              <a:spcBef>
                <a:spcPts val="900"/>
              </a:spcBef>
              <a:buSzPct val="100000"/>
              <a:buChar char="•"/>
              <a:defRPr sz="257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Sand Shores</a:t>
            </a:r>
          </a:p>
          <a:p>
            <a:pPr marL="1012457" lvl="2" indent="-258077" defTabSz="905255">
              <a:spcBef>
                <a:spcPts val="900"/>
              </a:spcBef>
              <a:buSzPct val="100000"/>
              <a:buChar char="•"/>
              <a:defRPr sz="257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Evergreen</a:t>
            </a:r>
          </a:p>
          <a:p>
            <a:pPr marL="635267" lvl="1" indent="-258077" defTabSz="905255">
              <a:spcBef>
                <a:spcPts val="900"/>
              </a:spcBef>
              <a:buSzPct val="100000"/>
              <a:buChar char="•"/>
              <a:defRPr sz="257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Site Visits</a:t>
            </a:r>
          </a:p>
        </p:txBody>
      </p:sp>
      <p:sp>
        <p:nvSpPr>
          <p:cNvPr id="202" name="Content Placeholder 2"/>
          <p:cNvSpPr txBox="1"/>
          <p:nvPr/>
        </p:nvSpPr>
        <p:spPr>
          <a:xfrm>
            <a:off x="6515954" y="2385246"/>
            <a:ext cx="5053032" cy="2978360"/>
          </a:xfrm>
          <a:prstGeom prst="rect">
            <a:avLst/>
          </a:prstGeom>
          <a:solidFill>
            <a:srgbClr val="FFFFFF"/>
          </a:solidFill>
          <a:ln w="41275">
            <a:solidFill>
              <a:srgbClr val="40404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635267" lvl="1" indent="-258077" defTabSz="905255">
              <a:spcBef>
                <a:spcPts val="900"/>
              </a:spcBef>
              <a:buSzPct val="100000"/>
              <a:buChar char="•"/>
              <a:defRPr sz="257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635267" lvl="1" indent="-258077" defTabSz="905255">
              <a:spcBef>
                <a:spcPts val="900"/>
              </a:spcBef>
              <a:buSzPct val="100000"/>
              <a:buChar char="•"/>
              <a:defRPr sz="257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635267" lvl="1" indent="-258077" defTabSz="905255">
              <a:spcBef>
                <a:spcPts val="900"/>
              </a:spcBef>
              <a:buSzPct val="100000"/>
              <a:buChar char="•"/>
              <a:defRPr sz="257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635267" lvl="1" indent="-258077" defTabSz="905255">
              <a:spcBef>
                <a:spcPts val="900"/>
              </a:spcBef>
              <a:buSzPct val="100000"/>
              <a:buChar char="•"/>
              <a:defRPr sz="257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Focus Group Meeting</a:t>
            </a:r>
          </a:p>
          <a:p>
            <a:pPr marL="1012457" lvl="2" indent="-258077" defTabSz="905255">
              <a:spcBef>
                <a:spcPts val="900"/>
              </a:spcBef>
              <a:buSzPct val="100000"/>
              <a:buChar char="•"/>
              <a:defRPr sz="257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11 participants; 8 households</a:t>
            </a:r>
          </a:p>
        </p:txBody>
      </p:sp>
      <p:pic>
        <p:nvPicPr>
          <p:cNvPr id="203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696" y="2572337"/>
            <a:ext cx="1249550" cy="1269155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Let’s Hear From Alexie Rudman, Focus Group Facilitator…"/>
          <p:cNvSpPr txBox="1"/>
          <p:nvPr/>
        </p:nvSpPr>
        <p:spPr>
          <a:xfrm>
            <a:off x="1093388" y="5510160"/>
            <a:ext cx="10350778" cy="1231055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40404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82879" tIns="182879" rIns="182879" bIns="182879" anchor="ctr">
            <a:normAutofit/>
          </a:bodyPr>
          <a:lstStyle/>
          <a:p>
            <a:pPr algn="ctr" defTabSz="182880">
              <a:defRPr sz="1960" b="1">
                <a:solidFill>
                  <a:srgbClr val="0433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Let’s Hear From Alexie Rudman, Focus Group Facilitator</a:t>
            </a:r>
          </a:p>
          <a:p>
            <a:pPr algn="ctr" defTabSz="182880">
              <a:defRPr sz="1160"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algn="ctr" defTabSz="182880">
              <a:defRPr sz="1160">
                <a:latin typeface="+mn-lt"/>
                <a:ea typeface="+mn-ea"/>
                <a:cs typeface="+mn-cs"/>
                <a:sym typeface="Helvetica"/>
              </a:defRPr>
            </a:pPr>
            <a:r>
              <a:rPr sz="1400" u="sng">
                <a:solidFill>
                  <a:srgbClr val="FF2600"/>
                </a:solidFill>
                <a:uFill>
                  <a:solidFill>
                    <a:srgbClr val="F59E00"/>
                  </a:solidFill>
                </a:uFill>
                <a:hlinkClick r:id="rId3"/>
              </a:rPr>
              <a:t>https://vimeo.com/465833512?utm_source=email&amp;utm_medium=vimeo-cliptranscode-201504&amp;utm_campaign=29220</a:t>
            </a:r>
            <a:br>
              <a:rPr sz="800" b="1">
                <a:latin typeface="Arial"/>
                <a:ea typeface="Arial"/>
                <a:cs typeface="Arial"/>
                <a:sym typeface="Arial"/>
              </a:rPr>
            </a:br>
            <a:br>
              <a:rPr sz="2360"/>
            </a:br>
            <a:endParaRPr sz="236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Title 1"/>
          <p:cNvGrpSpPr/>
          <p:nvPr/>
        </p:nvGrpSpPr>
        <p:grpSpPr>
          <a:xfrm>
            <a:off x="1690718" y="381151"/>
            <a:ext cx="9131545" cy="5832690"/>
            <a:chOff x="0" y="0"/>
            <a:chExt cx="9131544" cy="5832689"/>
          </a:xfrm>
        </p:grpSpPr>
        <p:sp>
          <p:nvSpPr>
            <p:cNvPr id="206" name="Rectangle"/>
            <p:cNvSpPr/>
            <p:nvPr/>
          </p:nvSpPr>
          <p:spPr>
            <a:xfrm>
              <a:off x="0" y="0"/>
              <a:ext cx="9131545" cy="1064520"/>
            </a:xfrm>
            <a:prstGeom prst="rect">
              <a:avLst/>
            </a:prstGeom>
            <a:solidFill>
              <a:srgbClr val="FFFFFF"/>
            </a:solidFill>
            <a:ln w="31750" cap="sq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90000"/>
                </a:lnSpc>
                <a:defRPr sz="2800" cap="all" spc="200">
                  <a:solidFill>
                    <a:srgbClr val="262626"/>
                  </a:solidFill>
                </a:defRPr>
              </a:pPr>
              <a:endParaRPr/>
            </a:p>
          </p:txBody>
        </p:sp>
        <p:sp>
          <p:nvSpPr>
            <p:cNvPr id="207" name="Sand Shores Drilling"/>
            <p:cNvSpPr txBox="1"/>
            <p:nvPr/>
          </p:nvSpPr>
          <p:spPr>
            <a:xfrm>
              <a:off x="14216" y="123966"/>
              <a:ext cx="9103113" cy="81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82879" tIns="182879" rIns="182879" bIns="182879" numCol="1" anchor="ctr">
              <a:noAutofit/>
            </a:bodyPr>
            <a:lstStyle>
              <a:lvl1pPr algn="ctr" defTabSz="914400">
                <a:lnSpc>
                  <a:spcPct val="90000"/>
                </a:lnSpc>
                <a:defRPr sz="3600" cap="all" spc="200">
                  <a:solidFill>
                    <a:srgbClr val="262626"/>
                  </a:solidFill>
                </a:defRPr>
              </a:lvl1pPr>
            </a:lstStyle>
            <a:p>
              <a:r>
                <a:t>Sand Shores Drilling</a:t>
              </a:r>
            </a:p>
          </p:txBody>
        </p:sp>
        <p:pic>
          <p:nvPicPr>
            <p:cNvPr id="208" name="Screen Shot 2020-10-06 at 6.31.00 AM.png" descr="Screen Shot 2020-10-06 at 6.31.00 A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3759" y="1361541"/>
              <a:ext cx="7444027" cy="44711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418AB3"/>
      </a:lt1>
      <a:dk2>
        <a:srgbClr val="A7A7A7"/>
      </a:dk2>
      <a:lt2>
        <a:srgbClr val="535353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0000FF"/>
      </a:hlink>
      <a:folHlink>
        <a:srgbClr val="FF00FF"/>
      </a:folHlink>
    </a:clrScheme>
    <a:fontScheme name="Parce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 MT"/>
            <a:ea typeface="Gill Sans MT"/>
            <a:cs typeface="Gill Sans MT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 MT"/>
            <a:ea typeface="Gill Sans MT"/>
            <a:cs typeface="Gill Sans MT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0000FF"/>
      </a:hlink>
      <a:folHlink>
        <a:srgbClr val="FF00FF"/>
      </a:folHlink>
    </a:clrScheme>
    <a:fontScheme name="Parce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 MT"/>
            <a:ea typeface="Gill Sans MT"/>
            <a:cs typeface="Gill Sans MT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 MT"/>
            <a:ea typeface="Gill Sans MT"/>
            <a:cs typeface="Gill Sans MT"/>
            <a:sym typeface="Gill Sans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661</Words>
  <Application>Microsoft Office PowerPoint</Application>
  <PresentationFormat>Widescreen</PresentationFormat>
  <Paragraphs>101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Gill Sans MT</vt:lpstr>
      <vt:lpstr>Helvetica</vt:lpstr>
      <vt:lpstr>Helvetica Neue Bold Condensed</vt:lpstr>
      <vt:lpstr>Superclarendon Regular</vt:lpstr>
      <vt:lpstr>Parcel</vt:lpstr>
      <vt:lpstr> Shubael Pond  Innovative and Alternative Septic System Project   </vt:lpstr>
      <vt:lpstr>PowerPoint Presentation</vt:lpstr>
      <vt:lpstr>PowerPoint Presentation</vt:lpstr>
      <vt:lpstr>PowerPoint Presentation</vt:lpstr>
      <vt:lpstr>Comprehensive wastewater  treatment Plan</vt:lpstr>
      <vt:lpstr>Comprehensive wastewater  treatment Plan</vt:lpstr>
      <vt:lpstr>PowerPoint Presentation</vt:lpstr>
      <vt:lpstr> Shubael Project  What Are We Hearing From Neighbors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Dramatic results</vt:lpstr>
      <vt:lpstr>PowerPoint Presentation</vt:lpstr>
      <vt:lpstr> Stormwater Drainage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Shubael Pond  Innovative and Alternative Septic System Project   </dc:title>
  <cp:lastModifiedBy>Trish Forest</cp:lastModifiedBy>
  <cp:revision>6</cp:revision>
  <dcterms:modified xsi:type="dcterms:W3CDTF">2020-10-11T17:24:16Z</dcterms:modified>
</cp:coreProperties>
</file>